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7" r:id="rId7"/>
    <p:sldId id="261" r:id="rId8"/>
    <p:sldId id="262" r:id="rId9"/>
    <p:sldId id="263" r:id="rId10"/>
    <p:sldId id="264" r:id="rId11"/>
    <p:sldId id="265" r:id="rId12"/>
    <p:sldId id="266" r:id="rId13"/>
  </p:sldIdLst>
  <p:sldSz cx="9144000" cy="5715000" type="screen16x1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000" y="48"/>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775355"/>
            <a:ext cx="7772400" cy="1225021"/>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672417"/>
            <a:ext cx="7772400" cy="1135063"/>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27542"/>
            <a:ext cx="3008313" cy="968375"/>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000500"/>
            <a:ext cx="5486400" cy="472282"/>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28865"/>
            <a:ext cx="2057400" cy="4876271"/>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28865"/>
            <a:ext cx="6019800" cy="487627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25/01/2021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6">
                <a:tint val="45000"/>
                <a:satMod val="400000"/>
              </a:schemeClr>
            </a:duotone>
            <a:extLst>
              <a:ext uri="{BEBA8EAE-BF5A-486C-A8C5-ECC9F3942E4B}">
                <a14:imgProps xmlns:a14="http://schemas.microsoft.com/office/drawing/2010/main">
                  <a14:imgLayer r:embed="rId14">
                    <a14:imgEffect>
                      <a14:saturation sat="285000"/>
                    </a14:imgEffect>
                    <a14:imgEffect>
                      <a14:brightnessContrast bright="-20000" contrast="40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25/01/2021</a:t>
            </a:fld>
            <a:endParaRPr lang="es-ES"/>
          </a:p>
        </p:txBody>
      </p:sp>
      <p:sp>
        <p:nvSpPr>
          <p:cNvPr id="5" name="4 Marcador de pie de página"/>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4153644"/>
            <a:ext cx="7772400" cy="1225021"/>
          </a:xfrm>
        </p:spPr>
        <p:txBody>
          <a:bodyPr/>
          <a:lstStyle/>
          <a:p>
            <a:r>
              <a:rPr lang="es-CO" dirty="0">
                <a:solidFill>
                  <a:schemeClr val="bg1">
                    <a:lumMod val="95000"/>
                  </a:schemeClr>
                </a:solidFill>
              </a:rPr>
              <a:t>Misa in </a:t>
            </a:r>
            <a:r>
              <a:rPr lang="es-CO" dirty="0" err="1">
                <a:solidFill>
                  <a:schemeClr val="bg1">
                    <a:lumMod val="95000"/>
                  </a:schemeClr>
                </a:solidFill>
              </a:rPr>
              <a:t>Cœna</a:t>
            </a:r>
            <a:r>
              <a:rPr lang="es-CO" dirty="0">
                <a:solidFill>
                  <a:schemeClr val="bg1">
                    <a:lumMod val="95000"/>
                  </a:schemeClr>
                </a:solidFill>
              </a:rPr>
              <a:t> </a:t>
            </a:r>
            <a:r>
              <a:rPr lang="es-CO" dirty="0" err="1">
                <a:solidFill>
                  <a:schemeClr val="bg1">
                    <a:lumMod val="95000"/>
                  </a:schemeClr>
                </a:solidFill>
              </a:rPr>
              <a:t>Domini</a:t>
            </a:r>
            <a:endParaRPr lang="es-CO" dirty="0">
              <a:solidFill>
                <a:schemeClr val="bg1">
                  <a:lumMod val="95000"/>
                </a:schemeClr>
              </a:solidFill>
            </a:endParaRPr>
          </a:p>
        </p:txBody>
      </p:sp>
      <p:pic>
        <p:nvPicPr>
          <p:cNvPr id="1026" name="Picture 2" descr="http://3.bp.blogspot.com/-KW1JhcRZaR4/UVIcwiuAddI/AAAAAAAABd8/sA-OrfaX5fA/s1600/ultima-cena.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691680" y="913284"/>
            <a:ext cx="6096000"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94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175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03848" y="841276"/>
            <a:ext cx="5554960" cy="3771636"/>
          </a:xfrm>
        </p:spPr>
        <p:txBody>
          <a:bodyPr>
            <a:normAutofit fontScale="70000" lnSpcReduction="20000"/>
          </a:bodyPr>
          <a:lstStyle/>
          <a:p>
            <a:r>
              <a:rPr lang="es-CO" dirty="0">
                <a:solidFill>
                  <a:schemeClr val="accent6">
                    <a:lumMod val="20000"/>
                    <a:lumOff val="80000"/>
                  </a:schemeClr>
                </a:solidFill>
              </a:rPr>
              <a:t>Por la tarde, en la misa </a:t>
            </a:r>
            <a:r>
              <a:rPr lang="es-CO" i="1" dirty="0">
                <a:solidFill>
                  <a:schemeClr val="accent6">
                    <a:lumMod val="20000"/>
                    <a:lumOff val="80000"/>
                  </a:schemeClr>
                </a:solidFill>
              </a:rPr>
              <a:t>in </a:t>
            </a:r>
            <a:r>
              <a:rPr lang="es-CO" i="1" dirty="0" err="1">
                <a:solidFill>
                  <a:schemeClr val="accent6">
                    <a:lumMod val="20000"/>
                    <a:lumOff val="80000"/>
                  </a:schemeClr>
                </a:solidFill>
              </a:rPr>
              <a:t>Cœena</a:t>
            </a:r>
            <a:r>
              <a:rPr lang="es-CO" i="1" dirty="0">
                <a:solidFill>
                  <a:schemeClr val="accent6">
                    <a:lumMod val="20000"/>
                    <a:lumOff val="80000"/>
                  </a:schemeClr>
                </a:solidFill>
              </a:rPr>
              <a:t> </a:t>
            </a:r>
            <a:r>
              <a:rPr lang="es-CO" i="1" dirty="0" err="1">
                <a:solidFill>
                  <a:schemeClr val="accent6">
                    <a:lumMod val="20000"/>
                    <a:lumOff val="80000"/>
                  </a:schemeClr>
                </a:solidFill>
              </a:rPr>
              <a:t>Domini</a:t>
            </a:r>
            <a:r>
              <a:rPr lang="es-CO" dirty="0">
                <a:solidFill>
                  <a:schemeClr val="accent6">
                    <a:lumMod val="20000"/>
                    <a:lumOff val="80000"/>
                  </a:schemeClr>
                </a:solidFill>
              </a:rPr>
              <a:t> se hace memoria de la última Cena, cuando Cristo se nos entregó a todos como alimento de salvación, como medicina de inmortalidad: es el misterio de la Eucaristía, fuente y cumbre de la vida cristiana. En este sacramento de salvación, el Señor ha ofrecido y realizado para todos aquellos que creen en él la unión más íntima posible entre nuestra vida y su vida. </a:t>
            </a:r>
          </a:p>
          <a:p>
            <a:pPr algn="r"/>
            <a:r>
              <a:rPr lang="es-CO" sz="2600" dirty="0">
                <a:solidFill>
                  <a:srgbClr val="FFC000"/>
                </a:solidFill>
              </a:rPr>
              <a:t>Benedicto XVI Pascua 2008</a:t>
            </a:r>
          </a:p>
        </p:txBody>
      </p:sp>
      <p:pic>
        <p:nvPicPr>
          <p:cNvPr id="2050" name="Picture 2" descr="http://www.homohabitus.org/blog/imgs/03fotomaraton.jpg"/>
          <p:cNvPicPr>
            <a:picLocks noChangeAspect="1" noChangeArrowheads="1"/>
          </p:cNvPicPr>
          <p:nvPr/>
        </p:nvPicPr>
        <p:blipFill rotWithShape="1">
          <a:blip r:embed="rId2">
            <a:extLst>
              <a:ext uri="{28A0092B-C50C-407E-A947-70E740481C1C}">
                <a14:useLocalDpi xmlns:a14="http://schemas.microsoft.com/office/drawing/2010/main" val="0"/>
              </a:ext>
            </a:extLst>
          </a:blip>
          <a:srcRect l="14653" r="22993" b="11767"/>
          <a:stretch/>
        </p:blipFill>
        <p:spPr bwMode="auto">
          <a:xfrm>
            <a:off x="611560" y="1273324"/>
            <a:ext cx="2672641" cy="2840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2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wheel(1)">
                                      <p:cBhvr>
                                        <p:cTn id="2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265212"/>
            <a:ext cx="5400600" cy="1800200"/>
          </a:xfrm>
        </p:spPr>
        <p:txBody>
          <a:bodyPr>
            <a:noAutofit/>
          </a:bodyPr>
          <a:lstStyle/>
          <a:p>
            <a:r>
              <a:rPr lang="es-CO" sz="2000" dirty="0">
                <a:solidFill>
                  <a:schemeClr val="accent6">
                    <a:lumMod val="20000"/>
                    <a:lumOff val="80000"/>
                  </a:schemeClr>
                </a:solidFill>
              </a:rPr>
              <a:t>Se inicia con el Rito de Entrada, en el que se canta el Himno </a:t>
            </a:r>
            <a:r>
              <a:rPr lang="es-CO" sz="2000" dirty="0">
                <a:solidFill>
                  <a:srgbClr val="FFC000"/>
                </a:solidFill>
              </a:rPr>
              <a:t>Gloria in </a:t>
            </a:r>
            <a:r>
              <a:rPr lang="es-CO" sz="2000" dirty="0" err="1">
                <a:solidFill>
                  <a:srgbClr val="FFC000"/>
                </a:solidFill>
              </a:rPr>
              <a:t>excelsis</a:t>
            </a:r>
            <a:r>
              <a:rPr lang="es-CO" sz="2000" dirty="0">
                <a:solidFill>
                  <a:srgbClr val="FFC000"/>
                </a:solidFill>
              </a:rPr>
              <a:t> Deo.</a:t>
            </a:r>
          </a:p>
          <a:p>
            <a:r>
              <a:rPr lang="es-CO" sz="2000" dirty="0">
                <a:solidFill>
                  <a:schemeClr val="accent6">
                    <a:lumMod val="20000"/>
                    <a:lumOff val="80000"/>
                  </a:schemeClr>
                </a:solidFill>
              </a:rPr>
              <a:t>La colecta describe la celebración:</a:t>
            </a:r>
          </a:p>
        </p:txBody>
      </p:sp>
      <p:sp>
        <p:nvSpPr>
          <p:cNvPr id="4" name="3 CuadroTexto"/>
          <p:cNvSpPr txBox="1"/>
          <p:nvPr/>
        </p:nvSpPr>
        <p:spPr>
          <a:xfrm>
            <a:off x="3923928" y="1849388"/>
            <a:ext cx="4680520" cy="4031873"/>
          </a:xfrm>
          <a:prstGeom prst="rect">
            <a:avLst/>
          </a:prstGeom>
          <a:noFill/>
        </p:spPr>
        <p:txBody>
          <a:bodyPr wrap="square" rtlCol="0">
            <a:spAutoFit/>
          </a:bodyPr>
          <a:lstStyle/>
          <a:p>
            <a:pPr algn="just"/>
            <a:r>
              <a:rPr lang="es-CO" sz="2000" dirty="0">
                <a:solidFill>
                  <a:schemeClr val="accent6">
                    <a:lumMod val="20000"/>
                    <a:lumOff val="80000"/>
                  </a:schemeClr>
                </a:solidFill>
              </a:rPr>
              <a:t>Señor Dios nuestro, nos has convocado esta tarde para celebrar aquella misma memorable Cena en la que tu Hijo, antes de entregarse a la muerte, confió a la Iglesia el banquete de su amor, el sacrificio nuevo de la alianza eterna; te pedimos que la celebración de estos santos misterios nos lleve a alcanzar plenitud de amor y de vida. </a:t>
            </a:r>
          </a:p>
          <a:p>
            <a:br>
              <a:rPr lang="es-CO" dirty="0"/>
            </a:br>
            <a:endParaRPr lang="es-CO" dirty="0"/>
          </a:p>
        </p:txBody>
      </p:sp>
      <p:pic>
        <p:nvPicPr>
          <p:cNvPr id="3074" name="Picture 2" descr="http://fotos01.levante-emv.com/fotos/noticias/318x200/2008-11-17_IMG_2008-11-09_23.55.47__arc_caliz2.jpg.jpg"/>
          <p:cNvPicPr>
            <a:picLocks noChangeAspect="1" noChangeArrowheads="1"/>
          </p:cNvPicPr>
          <p:nvPr/>
        </p:nvPicPr>
        <p:blipFill rotWithShape="1">
          <a:blip r:embed="rId2">
            <a:extLst>
              <a:ext uri="{28A0092B-C50C-407E-A947-70E740481C1C}">
                <a14:useLocalDpi xmlns:a14="http://schemas.microsoft.com/office/drawing/2010/main" val="0"/>
              </a:ext>
            </a:extLst>
          </a:blip>
          <a:srcRect l="28645" r="21977"/>
          <a:stretch/>
        </p:blipFill>
        <p:spPr bwMode="auto">
          <a:xfrm>
            <a:off x="755576" y="2137420"/>
            <a:ext cx="2189837"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13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Horizontal)">
                                      <p:cBhvr>
                                        <p:cTn id="17" dur="1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32"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plus(out)">
                                      <p:cBhvr>
                                        <p:cTn id="2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841276"/>
            <a:ext cx="4762872" cy="3771636"/>
          </a:xfrm>
        </p:spPr>
        <p:txBody>
          <a:bodyPr>
            <a:normAutofit fontScale="85000" lnSpcReduction="10000"/>
          </a:bodyPr>
          <a:lstStyle/>
          <a:p>
            <a:r>
              <a:rPr lang="es-CO" dirty="0">
                <a:solidFill>
                  <a:schemeClr val="accent1">
                    <a:lumMod val="40000"/>
                    <a:lumOff val="60000"/>
                  </a:schemeClr>
                </a:solidFill>
              </a:rPr>
              <a:t>La Palabra la proclama:</a:t>
            </a:r>
          </a:p>
          <a:p>
            <a:pPr lvl="1">
              <a:buFont typeface="Wingdings" panose="05000000000000000000" pitchFamily="2" charset="2"/>
              <a:buChar char="v"/>
            </a:pPr>
            <a:r>
              <a:rPr lang="es-CO" dirty="0">
                <a:solidFill>
                  <a:schemeClr val="accent6">
                    <a:lumMod val="20000"/>
                    <a:lumOff val="80000"/>
                  </a:schemeClr>
                </a:solidFill>
              </a:rPr>
              <a:t>En la memoria agradecida de la Pascua Judía,</a:t>
            </a:r>
          </a:p>
          <a:p>
            <a:pPr lvl="1">
              <a:buFont typeface="Wingdings" panose="05000000000000000000" pitchFamily="2" charset="2"/>
              <a:buChar char="v"/>
            </a:pPr>
            <a:r>
              <a:rPr lang="es-CO" dirty="0">
                <a:solidFill>
                  <a:schemeClr val="accent6">
                    <a:lumMod val="20000"/>
                    <a:lumOff val="80000"/>
                  </a:schemeClr>
                </a:solidFill>
              </a:rPr>
              <a:t>En el almo 115 leído desde Cristo,</a:t>
            </a:r>
          </a:p>
          <a:p>
            <a:pPr lvl="1">
              <a:buFont typeface="Wingdings" panose="05000000000000000000" pitchFamily="2" charset="2"/>
              <a:buChar char="v"/>
            </a:pPr>
            <a:r>
              <a:rPr lang="es-CO" dirty="0">
                <a:solidFill>
                  <a:schemeClr val="accent6">
                    <a:lumMod val="20000"/>
                    <a:lumOff val="80000"/>
                  </a:schemeClr>
                </a:solidFill>
              </a:rPr>
              <a:t>En el Venerable Relato de la Institución de la Eucaristía</a:t>
            </a:r>
          </a:p>
          <a:p>
            <a:pPr lvl="1">
              <a:buFont typeface="Wingdings" panose="05000000000000000000" pitchFamily="2" charset="2"/>
              <a:buChar char="v"/>
            </a:pPr>
            <a:r>
              <a:rPr lang="es-CO" dirty="0">
                <a:solidFill>
                  <a:schemeClr val="accent6">
                    <a:lumMod val="20000"/>
                    <a:lumOff val="80000"/>
                  </a:schemeClr>
                </a:solidFill>
              </a:rPr>
              <a:t>En la narración de la Cena de Jesús.</a:t>
            </a:r>
          </a:p>
        </p:txBody>
      </p:sp>
      <p:pic>
        <p:nvPicPr>
          <p:cNvPr id="5" name="4 Imagen"/>
          <p:cNvPicPr>
            <a:picLocks noChangeAspect="1"/>
          </p:cNvPicPr>
          <p:nvPr/>
        </p:nvPicPr>
        <p:blipFill rotWithShape="1">
          <a:blip r:embed="rId2" cstate="print">
            <a:extLst>
              <a:ext uri="{28A0092B-C50C-407E-A947-70E740481C1C}">
                <a14:useLocalDpi xmlns:a14="http://schemas.microsoft.com/office/drawing/2010/main" val="0"/>
              </a:ext>
            </a:extLst>
          </a:blip>
          <a:srcRect l="8935" r="8565"/>
          <a:stretch/>
        </p:blipFill>
        <p:spPr>
          <a:xfrm>
            <a:off x="5791200" y="1273324"/>
            <a:ext cx="2613891" cy="3168352"/>
          </a:xfrm>
          <a:prstGeom prst="rect">
            <a:avLst/>
          </a:prstGeom>
        </p:spPr>
      </p:pic>
    </p:spTree>
    <p:extLst>
      <p:ext uri="{BB962C8B-B14F-4D97-AF65-F5344CB8AC3E}">
        <p14:creationId xmlns:p14="http://schemas.microsoft.com/office/powerpoint/2010/main" val="106952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2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25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250" fill="hold"/>
                                        <p:tgtEl>
                                          <p:spTgt spid="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1250" fill="hold"/>
                                        <p:tgtEl>
                                          <p:spTgt spid="3">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1250" fill="hold"/>
                                        <p:tgtEl>
                                          <p:spTgt spid="3">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125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3204"/>
            <a:ext cx="5050904" cy="4911932"/>
          </a:xfrm>
        </p:spPr>
        <p:txBody>
          <a:bodyPr>
            <a:normAutofit fontScale="70000" lnSpcReduction="20000"/>
          </a:bodyPr>
          <a:lstStyle/>
          <a:p>
            <a:r>
              <a:rPr lang="es-CO" dirty="0">
                <a:solidFill>
                  <a:schemeClr val="accent6">
                    <a:lumMod val="20000"/>
                    <a:lumOff val="80000"/>
                  </a:schemeClr>
                </a:solidFill>
              </a:rPr>
              <a:t>Tras la homilía, se hace memoria del Lavatorio:</a:t>
            </a:r>
          </a:p>
          <a:p>
            <a:endParaRPr lang="es-CO" dirty="0"/>
          </a:p>
          <a:p>
            <a:pPr lvl="1" algn="just"/>
            <a:r>
              <a:rPr lang="es-CO" dirty="0">
                <a:solidFill>
                  <a:schemeClr val="accent6">
                    <a:lumMod val="20000"/>
                    <a:lumOff val="80000"/>
                  </a:schemeClr>
                </a:solidFill>
              </a:rPr>
              <a:t>Con el gesto humilde pero sumamente expresivo del </a:t>
            </a:r>
            <a:r>
              <a:rPr lang="es-CO" cap="small" dirty="0">
                <a:solidFill>
                  <a:srgbClr val="FFC000"/>
                </a:solidFill>
              </a:rPr>
              <a:t>lavatorio de los pies</a:t>
            </a:r>
            <a:r>
              <a:rPr lang="es-CO" dirty="0">
                <a:solidFill>
                  <a:schemeClr val="accent6">
                    <a:lumMod val="20000"/>
                    <a:lumOff val="80000"/>
                  </a:schemeClr>
                </a:solidFill>
              </a:rPr>
              <a:t>, se nos invita a recordar lo que el Señor hizo a sus Apóstoles: al lavarles los pies proclamó de manera concreta el primado del amor, un amor que se hace servicio hasta la entrega de sí mismos, anticipando también así el sacrificio supremo de su vida que se consumará al día siguiente, en el Calvario.</a:t>
            </a:r>
          </a:p>
          <a:p>
            <a:pPr lvl="1" algn="r"/>
            <a:r>
              <a:rPr lang="es-CO" sz="2300" dirty="0">
                <a:solidFill>
                  <a:srgbClr val="FFC000"/>
                </a:solidFill>
              </a:rPr>
              <a:t>Benedicto XVI Pascua 2008.</a:t>
            </a:r>
          </a:p>
        </p:txBody>
      </p:sp>
      <p:pic>
        <p:nvPicPr>
          <p:cNvPr id="4098" name="Picture 2" descr="https://lacocineradematrixvk.files.wordpress.com/2012/11/lavatorio-de-los-pies.jpg"/>
          <p:cNvPicPr>
            <a:picLocks noChangeAspect="1" noChangeArrowheads="1"/>
          </p:cNvPicPr>
          <p:nvPr/>
        </p:nvPicPr>
        <p:blipFill rotWithShape="1">
          <a:blip r:embed="rId2">
            <a:extLst>
              <a:ext uri="{28A0092B-C50C-407E-A947-70E740481C1C}">
                <a14:useLocalDpi xmlns:a14="http://schemas.microsoft.com/office/drawing/2010/main" val="0"/>
              </a:ext>
            </a:extLst>
          </a:blip>
          <a:srcRect l="47018"/>
          <a:stretch/>
        </p:blipFill>
        <p:spPr bwMode="auto">
          <a:xfrm>
            <a:off x="6075466" y="1201316"/>
            <a:ext cx="2642394" cy="3206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44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4098"/>
                                        </p:tgtEl>
                                        <p:attrNameLst>
                                          <p:attrName>style.visibility</p:attrName>
                                        </p:attrNameLst>
                                      </p:cBhvr>
                                      <p:to>
                                        <p:strVal val="visible"/>
                                      </p:to>
                                    </p:set>
                                    <p:anim calcmode="lin" valueType="num">
                                      <p:cBhvr>
                                        <p:cTn id="24" dur="2000" fill="hold"/>
                                        <p:tgtEl>
                                          <p:spTgt spid="4098"/>
                                        </p:tgtEl>
                                        <p:attrNameLst>
                                          <p:attrName>ppt_w</p:attrName>
                                        </p:attrNameLst>
                                      </p:cBhvr>
                                      <p:tavLst>
                                        <p:tav tm="0">
                                          <p:val>
                                            <p:fltVal val="0"/>
                                          </p:val>
                                        </p:tav>
                                        <p:tav tm="100000">
                                          <p:val>
                                            <p:strVal val="#ppt_w"/>
                                          </p:val>
                                        </p:tav>
                                      </p:tavLst>
                                    </p:anim>
                                    <p:anim calcmode="lin" valueType="num">
                                      <p:cBhvr>
                                        <p:cTn id="25" dur="2000" fill="hold"/>
                                        <p:tgtEl>
                                          <p:spTgt spid="4098"/>
                                        </p:tgtEl>
                                        <p:attrNameLst>
                                          <p:attrName>ppt_h</p:attrName>
                                        </p:attrNameLst>
                                      </p:cBhvr>
                                      <p:tavLst>
                                        <p:tav tm="0">
                                          <p:val>
                                            <p:fltVal val="0"/>
                                          </p:val>
                                        </p:tav>
                                        <p:tav tm="100000">
                                          <p:val>
                                            <p:strVal val="#ppt_h"/>
                                          </p:val>
                                        </p:tav>
                                      </p:tavLst>
                                    </p:anim>
                                    <p:anim calcmode="lin" valueType="num">
                                      <p:cBhvr>
                                        <p:cTn id="26" dur="2000" fill="hold"/>
                                        <p:tgtEl>
                                          <p:spTgt spid="4098"/>
                                        </p:tgtEl>
                                        <p:attrNameLst>
                                          <p:attrName>style.rotation</p:attrName>
                                        </p:attrNameLst>
                                      </p:cBhvr>
                                      <p:tavLst>
                                        <p:tav tm="0">
                                          <p:val>
                                            <p:fltVal val="90"/>
                                          </p:val>
                                        </p:tav>
                                        <p:tav tm="100000">
                                          <p:val>
                                            <p:fltVal val="0"/>
                                          </p:val>
                                        </p:tav>
                                      </p:tavLst>
                                    </p:anim>
                                    <p:animEffect transition="in" filter="fade">
                                      <p:cBhvr>
                                        <p:cTn id="2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1196"/>
            <a:ext cx="3322712" cy="5328592"/>
          </a:xfrm>
        </p:spPr>
        <p:txBody>
          <a:bodyPr>
            <a:normAutofit fontScale="55000" lnSpcReduction="20000"/>
          </a:bodyPr>
          <a:lstStyle/>
          <a:p>
            <a:pPr lvl="0" algn="just"/>
            <a:r>
              <a:rPr lang="es-CO" i="1" dirty="0">
                <a:solidFill>
                  <a:schemeClr val="accent6">
                    <a:lumMod val="20000"/>
                    <a:lumOff val="80000"/>
                  </a:schemeClr>
                </a:solidFill>
              </a:rPr>
              <a:t>«Los que han sido designados de entre el pueblo de Dios son acompañados por los ministros…» de modo que los pastores puedan designar un pequeño grupo de fieles que represente la variedad y la unidad de cada porción del pueblo de Dios. Este pequeño grupo puede estar compuesto de hombres y mujeres, y es conveniente que formen parte de él jóvenes y ancianos, sanos y enfermos, clérigos, consagrados, laicos”.</a:t>
            </a:r>
          </a:p>
          <a:p>
            <a:pPr lvl="0"/>
            <a:r>
              <a:rPr lang="es-CO" i="1" dirty="0">
                <a:solidFill>
                  <a:srgbClr val="FFC000"/>
                </a:solidFill>
              </a:rPr>
              <a:t>Decreto In Coena </a:t>
            </a:r>
            <a:r>
              <a:rPr lang="es-CO" i="1" dirty="0" err="1">
                <a:solidFill>
                  <a:srgbClr val="FFC000"/>
                </a:solidFill>
              </a:rPr>
              <a:t>Domini</a:t>
            </a:r>
            <a:r>
              <a:rPr lang="es-CO" i="1" dirty="0">
                <a:solidFill>
                  <a:srgbClr val="FFC000"/>
                </a:solidFill>
              </a:rPr>
              <a:t> MMXVI.</a:t>
            </a:r>
            <a:endParaRPr lang="es-CO" dirty="0">
              <a:solidFill>
                <a:srgbClr val="FFC000"/>
              </a:solidFill>
            </a:endParaRPr>
          </a:p>
          <a:p>
            <a:pPr algn="just"/>
            <a:endParaRPr lang="es-CO" dirty="0"/>
          </a:p>
        </p:txBody>
      </p:sp>
      <p:pic>
        <p:nvPicPr>
          <p:cNvPr id="8194" name="Picture 2" descr="http://cdn.noticiaaldia.com/wp-content/uploads/2014/04/a467da10-741f-4c84-8291-28ae4d6283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273324"/>
            <a:ext cx="3843537" cy="3188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53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75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7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animEffect transition="in" filter="wheel(1)">
                                      <p:cBhvr>
                                        <p:cTn id="19"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057300"/>
            <a:ext cx="4248472" cy="3096344"/>
          </a:xfrm>
        </p:spPr>
        <p:txBody>
          <a:bodyPr>
            <a:normAutofit fontScale="92500" lnSpcReduction="10000"/>
          </a:bodyPr>
          <a:lstStyle/>
          <a:p>
            <a:r>
              <a:rPr lang="es-CO" dirty="0">
                <a:solidFill>
                  <a:schemeClr val="bg1"/>
                </a:solidFill>
              </a:rPr>
              <a:t>La Eucaristía actualizada nos hace partícipes de la misma Cena en la que Jesús nos dijo </a:t>
            </a:r>
            <a:r>
              <a:rPr lang="es-CO" dirty="0">
                <a:solidFill>
                  <a:srgbClr val="FFC000"/>
                </a:solidFill>
              </a:rPr>
              <a:t>«Esto es mi Cuerpo, esta es mi Sangre»</a:t>
            </a:r>
            <a:endParaRPr lang="es-CO" dirty="0"/>
          </a:p>
        </p:txBody>
      </p:sp>
      <p:pic>
        <p:nvPicPr>
          <p:cNvPr id="5122" name="Picture 2" descr="http://2.bp.blogspot.com/-eLlNOLK6ba8/SMLj9NfdyAI/AAAAAAAAIcA/hppcjYoZabA/s640/pop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5777" y="697260"/>
            <a:ext cx="2747555"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88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ircle(out)">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33500"/>
            <a:ext cx="4042792" cy="3771636"/>
          </a:xfrm>
        </p:spPr>
        <p:txBody>
          <a:bodyPr>
            <a:normAutofit lnSpcReduction="10000"/>
          </a:bodyPr>
          <a:lstStyle/>
          <a:p>
            <a:r>
              <a:rPr lang="es-CO" dirty="0">
                <a:solidFill>
                  <a:schemeClr val="bg1"/>
                </a:solidFill>
              </a:rPr>
              <a:t>Tras la Comunión, la Solemne Reserva, dispone el Cuerpo del Señor que comulgaremos el Viernes Santo.</a:t>
            </a:r>
          </a:p>
          <a:p>
            <a:endParaRPr lang="es-CO" dirty="0"/>
          </a:p>
        </p:txBody>
      </p:sp>
      <p:pic>
        <p:nvPicPr>
          <p:cNvPr id="6146" name="Picture 2" descr="https://ratzingerganswein.files.wordpress.com/2015/04/85876587.jpg?w=3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7926" y="337220"/>
            <a:ext cx="3079829" cy="4984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26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wipe(left)">
                                      <p:cBhvr>
                                        <p:cTn id="14" dur="225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7300"/>
            <a:ext cx="4114800" cy="3771636"/>
          </a:xfrm>
        </p:spPr>
        <p:txBody>
          <a:bodyPr>
            <a:normAutofit fontScale="77500" lnSpcReduction="20000"/>
          </a:bodyPr>
          <a:lstStyle/>
          <a:p>
            <a:pPr algn="just"/>
            <a:r>
              <a:rPr lang="es-CO" dirty="0">
                <a:solidFill>
                  <a:schemeClr val="accent6">
                    <a:lumMod val="20000"/>
                    <a:lumOff val="80000"/>
                  </a:schemeClr>
                </a:solidFill>
              </a:rPr>
              <a:t>Según una hermosa tradición, los fieles concluyen el Jueves santo con una vigilia de oración y adoración eucarística para revivir más íntimamente la agonía de Jesús en Getsemaní”. </a:t>
            </a:r>
          </a:p>
          <a:p>
            <a:r>
              <a:rPr lang="es-MX" sz="1800" dirty="0">
                <a:solidFill>
                  <a:srgbClr val="FFC000"/>
                </a:solidFill>
              </a:rPr>
              <a:t>Benedicto XVI Pascua de 2008</a:t>
            </a:r>
            <a:r>
              <a:rPr lang="es-MX" dirty="0"/>
              <a:t>.</a:t>
            </a:r>
            <a:endParaRPr lang="es-CO" dirty="0"/>
          </a:p>
          <a:p>
            <a:endParaRPr lang="es-CO" dirty="0"/>
          </a:p>
        </p:txBody>
      </p:sp>
      <p:pic>
        <p:nvPicPr>
          <p:cNvPr id="7170" name="Picture 2" descr="http://www.elcolombiano.com/documents/10157/0/640x280/0c0/0d0/none/11101/ODAW/semana-santa--640x280-21032013.jpg"/>
          <p:cNvPicPr>
            <a:picLocks noChangeAspect="1" noChangeArrowheads="1"/>
          </p:cNvPicPr>
          <p:nvPr/>
        </p:nvPicPr>
        <p:blipFill rotWithShape="1">
          <a:blip r:embed="rId2">
            <a:extLst>
              <a:ext uri="{28A0092B-C50C-407E-A947-70E740481C1C}">
                <a14:useLocalDpi xmlns:a14="http://schemas.microsoft.com/office/drawing/2010/main" val="0"/>
              </a:ext>
            </a:extLst>
          </a:blip>
          <a:srcRect r="53182"/>
          <a:stretch/>
        </p:blipFill>
        <p:spPr bwMode="auto">
          <a:xfrm>
            <a:off x="5622985" y="1561356"/>
            <a:ext cx="2854036"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38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1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7170"/>
                                        </p:tgtEl>
                                        <p:attrNameLst>
                                          <p:attrName>style.visibility</p:attrName>
                                        </p:attrNameLst>
                                      </p:cBhvr>
                                      <p:to>
                                        <p:strVal val="visible"/>
                                      </p:to>
                                    </p:set>
                                    <p:animEffect transition="in" filter="circle(out)">
                                      <p:cBhvr>
                                        <p:cTn id="1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3204"/>
            <a:ext cx="5050904" cy="5328592"/>
          </a:xfrm>
        </p:spPr>
        <p:txBody>
          <a:bodyPr>
            <a:normAutofit fontScale="62500" lnSpcReduction="20000"/>
          </a:bodyPr>
          <a:lstStyle/>
          <a:p>
            <a:r>
              <a:rPr lang="es-CO" b="1" i="1" dirty="0">
                <a:solidFill>
                  <a:schemeClr val="accent6">
                    <a:lumMod val="20000"/>
                    <a:lumOff val="80000"/>
                  </a:schemeClr>
                </a:solidFill>
              </a:rPr>
              <a:t>Para la santa misa:</a:t>
            </a:r>
            <a:endParaRPr lang="es-CO" dirty="0">
              <a:solidFill>
                <a:schemeClr val="accent6">
                  <a:lumMod val="20000"/>
                  <a:lumOff val="80000"/>
                </a:schemeClr>
              </a:solidFill>
            </a:endParaRPr>
          </a:p>
          <a:p>
            <a:pPr lvl="1"/>
            <a:r>
              <a:rPr lang="es-CO" i="1" dirty="0">
                <a:solidFill>
                  <a:schemeClr val="accent6">
                    <a:lumMod val="20000"/>
                    <a:lumOff val="80000"/>
                  </a:schemeClr>
                </a:solidFill>
              </a:rPr>
              <a:t>Ornamentos Blancos, </a:t>
            </a:r>
            <a:endParaRPr lang="es-CO" dirty="0">
              <a:solidFill>
                <a:schemeClr val="accent6">
                  <a:lumMod val="20000"/>
                  <a:lumOff val="80000"/>
                </a:schemeClr>
              </a:solidFill>
            </a:endParaRPr>
          </a:p>
          <a:p>
            <a:pPr lvl="1"/>
            <a:r>
              <a:rPr lang="es-CO" i="1" dirty="0">
                <a:solidFill>
                  <a:schemeClr val="accent6">
                    <a:lumMod val="20000"/>
                    <a:lumOff val="80000"/>
                  </a:schemeClr>
                </a:solidFill>
              </a:rPr>
              <a:t>el Misal Romano, </a:t>
            </a:r>
            <a:endParaRPr lang="es-CO" dirty="0">
              <a:solidFill>
                <a:schemeClr val="accent6">
                  <a:lumMod val="20000"/>
                  <a:lumOff val="80000"/>
                </a:schemeClr>
              </a:solidFill>
            </a:endParaRPr>
          </a:p>
          <a:p>
            <a:pPr lvl="1"/>
            <a:r>
              <a:rPr lang="es-CO" i="1" dirty="0">
                <a:solidFill>
                  <a:schemeClr val="accent6">
                    <a:lumMod val="20000"/>
                    <a:lumOff val="80000"/>
                  </a:schemeClr>
                </a:solidFill>
              </a:rPr>
              <a:t>el Leccionario Dominical</a:t>
            </a:r>
            <a:endParaRPr lang="es-CO" dirty="0">
              <a:solidFill>
                <a:schemeClr val="accent6">
                  <a:lumMod val="20000"/>
                  <a:lumOff val="80000"/>
                </a:schemeClr>
              </a:solidFill>
            </a:endParaRPr>
          </a:p>
          <a:p>
            <a:pPr lvl="1"/>
            <a:r>
              <a:rPr lang="es-CO" i="1" dirty="0">
                <a:solidFill>
                  <a:schemeClr val="accent6">
                    <a:lumMod val="20000"/>
                    <a:lumOff val="80000"/>
                  </a:schemeClr>
                </a:solidFill>
              </a:rPr>
              <a:t>el Evangeliario registrado en la Misa de la Cena.</a:t>
            </a:r>
            <a:endParaRPr lang="es-CO" dirty="0">
              <a:solidFill>
                <a:schemeClr val="accent6">
                  <a:lumMod val="20000"/>
                  <a:lumOff val="80000"/>
                </a:schemeClr>
              </a:solidFill>
            </a:endParaRPr>
          </a:p>
          <a:p>
            <a:pPr lvl="1"/>
            <a:r>
              <a:rPr lang="es-CO" i="1" dirty="0">
                <a:solidFill>
                  <a:schemeClr val="accent6">
                    <a:lumMod val="20000"/>
                    <a:lumOff val="80000"/>
                  </a:schemeClr>
                </a:solidFill>
              </a:rPr>
              <a:t>Los asientos para los doce varones que participan en el Lavatorio, </a:t>
            </a:r>
            <a:endParaRPr lang="es-CO" dirty="0">
              <a:solidFill>
                <a:schemeClr val="accent6">
                  <a:lumMod val="20000"/>
                  <a:lumOff val="80000"/>
                </a:schemeClr>
              </a:solidFill>
            </a:endParaRPr>
          </a:p>
          <a:p>
            <a:pPr lvl="1"/>
            <a:r>
              <a:rPr lang="es-CO" i="1" dirty="0">
                <a:solidFill>
                  <a:schemeClr val="accent6">
                    <a:lumMod val="20000"/>
                    <a:lumOff val="80000"/>
                  </a:schemeClr>
                </a:solidFill>
              </a:rPr>
              <a:t>la jofaina y la jarra para el lavatorio con sus toallas, para el sacerdote se prepara una </a:t>
            </a:r>
            <a:r>
              <a:rPr lang="es-CO" b="1" i="1" dirty="0">
                <a:solidFill>
                  <a:schemeClr val="accent6">
                    <a:lumMod val="20000"/>
                    <a:lumOff val="80000"/>
                  </a:schemeClr>
                </a:solidFill>
              </a:rPr>
              <a:t>toalla muy larga </a:t>
            </a:r>
            <a:r>
              <a:rPr lang="es-CO" i="1" dirty="0">
                <a:solidFill>
                  <a:schemeClr val="accent6">
                    <a:lumMod val="20000"/>
                    <a:lumOff val="80000"/>
                  </a:schemeClr>
                </a:solidFill>
              </a:rPr>
              <a:t>que se ha de atar al modo de la estola diaconal.  </a:t>
            </a:r>
            <a:endParaRPr lang="es-CO" dirty="0">
              <a:solidFill>
                <a:schemeClr val="accent6">
                  <a:lumMod val="20000"/>
                  <a:lumOff val="80000"/>
                </a:schemeClr>
              </a:solidFill>
            </a:endParaRPr>
          </a:p>
          <a:p>
            <a:pPr lvl="1"/>
            <a:r>
              <a:rPr lang="es-CO" i="1" dirty="0">
                <a:solidFill>
                  <a:schemeClr val="accent6">
                    <a:lumMod val="20000"/>
                    <a:lumOff val="80000"/>
                  </a:schemeClr>
                </a:solidFill>
              </a:rPr>
              <a:t>El Lavabo. </a:t>
            </a:r>
            <a:endParaRPr lang="es-CO" dirty="0">
              <a:solidFill>
                <a:schemeClr val="accent6">
                  <a:lumMod val="20000"/>
                  <a:lumOff val="80000"/>
                </a:schemeClr>
              </a:solidFill>
            </a:endParaRPr>
          </a:p>
          <a:p>
            <a:pPr lvl="1"/>
            <a:r>
              <a:rPr lang="es-CO" i="1" dirty="0">
                <a:solidFill>
                  <a:schemeClr val="accent6">
                    <a:lumMod val="20000"/>
                    <a:lumOff val="80000"/>
                  </a:schemeClr>
                </a:solidFill>
              </a:rPr>
              <a:t>incensario y naveta, </a:t>
            </a:r>
            <a:endParaRPr lang="es-CO" dirty="0">
              <a:solidFill>
                <a:schemeClr val="accent6">
                  <a:lumMod val="20000"/>
                  <a:lumOff val="80000"/>
                </a:schemeClr>
              </a:solidFill>
            </a:endParaRPr>
          </a:p>
          <a:p>
            <a:pPr lvl="1"/>
            <a:r>
              <a:rPr lang="es-CO" i="1" dirty="0">
                <a:solidFill>
                  <a:schemeClr val="accent6">
                    <a:lumMod val="20000"/>
                    <a:lumOff val="80000"/>
                  </a:schemeClr>
                </a:solidFill>
              </a:rPr>
              <a:t>la ofrenda, esto es: Hostias suficientes para jueves y viernes, vino de consagrar. </a:t>
            </a:r>
          </a:p>
          <a:p>
            <a:pPr lvl="1"/>
            <a:r>
              <a:rPr lang="es-CO" i="1" dirty="0">
                <a:solidFill>
                  <a:schemeClr val="accent6">
                    <a:lumMod val="20000"/>
                    <a:lumOff val="80000"/>
                  </a:schemeClr>
                </a:solidFill>
              </a:rPr>
              <a:t>Lo necesario para la Procesión al altar de la Reserva.</a:t>
            </a:r>
            <a:endParaRPr lang="es-CO" dirty="0">
              <a:solidFill>
                <a:schemeClr val="accent6">
                  <a:lumMod val="20000"/>
                  <a:lumOff val="80000"/>
                </a:schemeClr>
              </a:solidFill>
            </a:endParaRPr>
          </a:p>
          <a:p>
            <a:endParaRPr lang="es-CO" dirty="0"/>
          </a:p>
        </p:txBody>
      </p:sp>
      <p:pic>
        <p:nvPicPr>
          <p:cNvPr id="4" name="3 Imagen"/>
          <p:cNvPicPr>
            <a:picLocks noChangeAspect="1"/>
          </p:cNvPicPr>
          <p:nvPr/>
        </p:nvPicPr>
        <p:blipFill rotWithShape="1">
          <a:blip r:embed="rId2" cstate="print">
            <a:extLst>
              <a:ext uri="{28A0092B-C50C-407E-A947-70E740481C1C}">
                <a14:useLocalDpi xmlns:a14="http://schemas.microsoft.com/office/drawing/2010/main" val="0"/>
              </a:ext>
            </a:extLst>
          </a:blip>
          <a:srcRect l="8238" r="9383"/>
          <a:stretch/>
        </p:blipFill>
        <p:spPr>
          <a:xfrm>
            <a:off x="5430727" y="1633364"/>
            <a:ext cx="3472873" cy="2536019"/>
          </a:xfrm>
          <a:prstGeom prst="rect">
            <a:avLst/>
          </a:prstGeom>
        </p:spPr>
      </p:pic>
    </p:spTree>
    <p:extLst>
      <p:ext uri="{BB962C8B-B14F-4D97-AF65-F5344CB8AC3E}">
        <p14:creationId xmlns:p14="http://schemas.microsoft.com/office/powerpoint/2010/main" val="292208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sz="2400" dirty="0">
                <a:solidFill>
                  <a:schemeClr val="accent6">
                    <a:lumMod val="20000"/>
                    <a:lumOff val="80000"/>
                  </a:schemeClr>
                </a:solidFill>
              </a:rPr>
              <a:t>El canto sagrado</a:t>
            </a:r>
            <a:endParaRPr lang="es-CO" dirty="0"/>
          </a:p>
        </p:txBody>
      </p:sp>
      <p:sp>
        <p:nvSpPr>
          <p:cNvPr id="3" name="2 Marcador de contenido"/>
          <p:cNvSpPr>
            <a:spLocks noGrp="1"/>
          </p:cNvSpPr>
          <p:nvPr>
            <p:ph idx="1"/>
          </p:nvPr>
        </p:nvSpPr>
        <p:spPr>
          <a:xfrm>
            <a:off x="443485" y="1057300"/>
            <a:ext cx="5842992" cy="4191852"/>
          </a:xfrm>
        </p:spPr>
        <p:txBody>
          <a:bodyPr>
            <a:normAutofit fontScale="47500" lnSpcReduction="20000"/>
          </a:bodyPr>
          <a:lstStyle/>
          <a:p>
            <a:r>
              <a:rPr lang="es-CO" i="1" u="sng" dirty="0">
                <a:solidFill>
                  <a:schemeClr val="accent6">
                    <a:lumMod val="20000"/>
                    <a:lumOff val="80000"/>
                  </a:schemeClr>
                </a:solidFill>
              </a:rPr>
              <a:t>Entrada</a:t>
            </a:r>
            <a:r>
              <a:rPr lang="es-CO" i="1" dirty="0">
                <a:solidFill>
                  <a:schemeClr val="accent6">
                    <a:lumMod val="20000"/>
                    <a:lumOff val="80000"/>
                  </a:schemeClr>
                </a:solidFill>
              </a:rPr>
              <a:t>: </a:t>
            </a:r>
            <a:r>
              <a:rPr lang="es-CO" b="1" i="1" dirty="0">
                <a:solidFill>
                  <a:schemeClr val="accent6">
                    <a:lumMod val="20000"/>
                    <a:lumOff val="80000"/>
                  </a:schemeClr>
                </a:solidFill>
              </a:rPr>
              <a:t>En memoria del Señor</a:t>
            </a:r>
            <a:r>
              <a:rPr lang="es-CO" i="1" dirty="0">
                <a:solidFill>
                  <a:schemeClr val="accent6">
                    <a:lumMod val="20000"/>
                    <a:lumOff val="80000"/>
                  </a:schemeClr>
                </a:solidFill>
              </a:rPr>
              <a:t>, </a:t>
            </a:r>
          </a:p>
          <a:p>
            <a:r>
              <a:rPr lang="es-CO" i="1" dirty="0">
                <a:solidFill>
                  <a:schemeClr val="accent6">
                    <a:lumMod val="20000"/>
                    <a:lumOff val="80000"/>
                  </a:schemeClr>
                </a:solidFill>
              </a:rPr>
              <a:t>Responsorial: El cáliz que bendecimos; Por siempre yo cantaré; Cantaré eternamente.</a:t>
            </a:r>
            <a:endParaRPr lang="es-CO" dirty="0">
              <a:solidFill>
                <a:schemeClr val="accent6">
                  <a:lumMod val="20000"/>
                  <a:lumOff val="80000"/>
                </a:schemeClr>
              </a:solidFill>
            </a:endParaRPr>
          </a:p>
          <a:p>
            <a:r>
              <a:rPr lang="es-CO" i="1" dirty="0">
                <a:solidFill>
                  <a:schemeClr val="accent6">
                    <a:lumMod val="20000"/>
                    <a:lumOff val="80000"/>
                  </a:schemeClr>
                </a:solidFill>
              </a:rPr>
              <a:t>Obviamente no hay Aleluya y el canto </a:t>
            </a:r>
            <a:r>
              <a:rPr lang="es-CO" i="1" dirty="0" err="1">
                <a:solidFill>
                  <a:schemeClr val="accent6">
                    <a:lumMod val="20000"/>
                    <a:lumOff val="80000"/>
                  </a:schemeClr>
                </a:solidFill>
              </a:rPr>
              <a:t>interleccional</a:t>
            </a:r>
            <a:r>
              <a:rPr lang="es-CO" i="1" dirty="0">
                <a:solidFill>
                  <a:schemeClr val="accent6">
                    <a:lumMod val="20000"/>
                    <a:lumOff val="80000"/>
                  </a:schemeClr>
                </a:solidFill>
              </a:rPr>
              <a:t> ha de ser tomado del Leccionario o buscar uno semejante al que allí se indica.</a:t>
            </a:r>
            <a:endParaRPr lang="es-CO" dirty="0">
              <a:solidFill>
                <a:schemeClr val="accent6">
                  <a:lumMod val="20000"/>
                  <a:lumOff val="80000"/>
                </a:schemeClr>
              </a:solidFill>
            </a:endParaRPr>
          </a:p>
          <a:p>
            <a:r>
              <a:rPr lang="es-CO" i="1" dirty="0">
                <a:solidFill>
                  <a:schemeClr val="accent6">
                    <a:lumMod val="20000"/>
                    <a:lumOff val="80000"/>
                  </a:schemeClr>
                </a:solidFill>
              </a:rPr>
              <a:t>Durante el Lavatorio: Un mandamiento nuevo, Donde hay amor, allí está Dios; Danos un corazón grande para amar.</a:t>
            </a:r>
            <a:endParaRPr lang="es-CO" dirty="0">
              <a:solidFill>
                <a:schemeClr val="accent6">
                  <a:lumMod val="20000"/>
                  <a:lumOff val="80000"/>
                </a:schemeClr>
              </a:solidFill>
            </a:endParaRPr>
          </a:p>
          <a:p>
            <a:r>
              <a:rPr lang="es-CO" i="1" dirty="0">
                <a:solidFill>
                  <a:schemeClr val="accent6">
                    <a:lumMod val="20000"/>
                    <a:lumOff val="80000"/>
                  </a:schemeClr>
                </a:solidFill>
              </a:rPr>
              <a:t>Conviene recordar que a partir del Gloria de hoy cesan los instrumentos y si es preciso sostener el canto este oficio lo realiza el órgano solo, con registros muy sobrios. </a:t>
            </a:r>
            <a:endParaRPr lang="es-CO" dirty="0">
              <a:solidFill>
                <a:schemeClr val="accent6">
                  <a:lumMod val="20000"/>
                  <a:lumOff val="80000"/>
                </a:schemeClr>
              </a:solidFill>
            </a:endParaRPr>
          </a:p>
          <a:p>
            <a:r>
              <a:rPr lang="es-CO" i="1" dirty="0">
                <a:solidFill>
                  <a:schemeClr val="accent6">
                    <a:lumMod val="20000"/>
                    <a:lumOff val="80000"/>
                  </a:schemeClr>
                </a:solidFill>
              </a:rPr>
              <a:t>En las ofrendas puede entonarse un canto sencillo y apropiado.</a:t>
            </a:r>
            <a:endParaRPr lang="es-CO" dirty="0">
              <a:solidFill>
                <a:schemeClr val="accent6">
                  <a:lumMod val="20000"/>
                  <a:lumOff val="80000"/>
                </a:schemeClr>
              </a:solidFill>
            </a:endParaRPr>
          </a:p>
          <a:p>
            <a:r>
              <a:rPr lang="es-CO" i="1" u="sng" dirty="0">
                <a:solidFill>
                  <a:schemeClr val="accent6">
                    <a:lumMod val="20000"/>
                    <a:lumOff val="80000"/>
                  </a:schemeClr>
                </a:solidFill>
              </a:rPr>
              <a:t>Comunión</a:t>
            </a:r>
            <a:r>
              <a:rPr lang="es-CO" i="1" dirty="0">
                <a:solidFill>
                  <a:schemeClr val="accent6">
                    <a:lumMod val="20000"/>
                    <a:lumOff val="80000"/>
                  </a:schemeClr>
                </a:solidFill>
              </a:rPr>
              <a:t>:, Oh Buen Jesús (compuesto por San Miguel Febres)</a:t>
            </a:r>
            <a:endParaRPr lang="es-CO" dirty="0">
              <a:solidFill>
                <a:schemeClr val="accent6">
                  <a:lumMod val="20000"/>
                  <a:lumOff val="80000"/>
                </a:schemeClr>
              </a:solidFill>
            </a:endParaRPr>
          </a:p>
          <a:p>
            <a:r>
              <a:rPr lang="es-CO" i="1" u="sng" dirty="0">
                <a:solidFill>
                  <a:schemeClr val="accent6">
                    <a:lumMod val="20000"/>
                    <a:lumOff val="80000"/>
                  </a:schemeClr>
                </a:solidFill>
              </a:rPr>
              <a:t>Traslado y reserva:</a:t>
            </a:r>
            <a:r>
              <a:rPr lang="es-CO" i="1" dirty="0">
                <a:solidFill>
                  <a:schemeClr val="accent6">
                    <a:lumMod val="20000"/>
                    <a:lumOff val="80000"/>
                  </a:schemeClr>
                </a:solidFill>
              </a:rPr>
              <a:t> Cantemos al amor de los amores; </a:t>
            </a:r>
            <a:r>
              <a:rPr lang="es-CO" i="1" dirty="0" err="1">
                <a:solidFill>
                  <a:schemeClr val="accent6">
                    <a:lumMod val="20000"/>
                    <a:lumOff val="80000"/>
                  </a:schemeClr>
                </a:solidFill>
              </a:rPr>
              <a:t>Pange</a:t>
            </a:r>
            <a:r>
              <a:rPr lang="es-CO" i="1" dirty="0">
                <a:solidFill>
                  <a:schemeClr val="accent6">
                    <a:lumMod val="20000"/>
                    <a:lumOff val="80000"/>
                  </a:schemeClr>
                </a:solidFill>
              </a:rPr>
              <a:t> </a:t>
            </a:r>
            <a:r>
              <a:rPr lang="es-CO" i="1" dirty="0" err="1">
                <a:solidFill>
                  <a:schemeClr val="accent6">
                    <a:lumMod val="20000"/>
                    <a:lumOff val="80000"/>
                  </a:schemeClr>
                </a:solidFill>
              </a:rPr>
              <a:t>Lingua</a:t>
            </a:r>
            <a:r>
              <a:rPr lang="es-CO" i="1" dirty="0">
                <a:solidFill>
                  <a:schemeClr val="accent6">
                    <a:lumMod val="20000"/>
                    <a:lumOff val="80000"/>
                  </a:schemeClr>
                </a:solidFill>
              </a:rPr>
              <a:t>; </a:t>
            </a:r>
          </a:p>
        </p:txBody>
      </p:sp>
      <p:pic>
        <p:nvPicPr>
          <p:cNvPr id="4" name="3 Imagen"/>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00192" y="1705372"/>
            <a:ext cx="2572680" cy="2572680"/>
          </a:xfrm>
          <a:prstGeom prst="rect">
            <a:avLst/>
          </a:prstGeom>
        </p:spPr>
      </p:pic>
    </p:spTree>
    <p:extLst>
      <p:ext uri="{BB962C8B-B14F-4D97-AF65-F5344CB8AC3E}">
        <p14:creationId xmlns:p14="http://schemas.microsoft.com/office/powerpoint/2010/main" val="302310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ircle(in)">
                                      <p:cBhvr>
                                        <p:cTn id="26" dur="2000"/>
                                        <p:tgtEl>
                                          <p:spTgt spid="3">
                                            <p:txEl>
                                              <p:pRg st="4" end="4"/>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circle(in)">
                                      <p:cBhvr>
                                        <p:cTn id="29" dur="2000"/>
                                        <p:tgtEl>
                                          <p:spTgt spid="3">
                                            <p:txEl>
                                              <p:pRg st="5" end="5"/>
                                            </p:txEl>
                                          </p:spTgt>
                                        </p:tgtEl>
                                      </p:cBhvr>
                                    </p:animEffect>
                                  </p:childTnLst>
                                </p:cTn>
                              </p:par>
                              <p:par>
                                <p:cTn id="30" presetID="6" presetClass="entr" presetSubtype="16"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ircle(in)">
                                      <p:cBhvr>
                                        <p:cTn id="32" dur="2000"/>
                                        <p:tgtEl>
                                          <p:spTgt spid="3">
                                            <p:txEl>
                                              <p:pRg st="6" end="6"/>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circle(in)">
                                      <p:cBhvr>
                                        <p:cTn id="35" dur="20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32"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ircle(out)">
                                      <p:cBhvr>
                                        <p:cTn id="4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CO" dirty="0"/>
          </a:p>
        </p:txBody>
      </p:sp>
    </p:spTree>
    <p:extLst>
      <p:ext uri="{BB962C8B-B14F-4D97-AF65-F5344CB8AC3E}">
        <p14:creationId xmlns:p14="http://schemas.microsoft.com/office/powerpoint/2010/main" val="2055430008"/>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alizado 1">
      <a:majorFont>
        <a:latin typeface="Lucida Bright"/>
        <a:ea typeface=""/>
        <a:cs typeface=""/>
      </a:majorFont>
      <a:minorFont>
        <a:latin typeface="Lucida Bright"/>
        <a:ea typeface=""/>
        <a:cs typeface=""/>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660</Words>
  <Application>Microsoft Office PowerPoint</Application>
  <PresentationFormat>Presentación en pantalla (16:10)</PresentationFormat>
  <Paragraphs>42</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Lucida Bright</vt:lpstr>
      <vt:lpstr>Wingdings</vt:lpstr>
      <vt:lpstr>Tema de Office</vt:lpstr>
      <vt:lpstr>Misa in Cœna Domini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canto sagrado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Misa in Cœna Domini</dc:title>
  <dc:creator>Diego Alberto Uribe Castrillon</dc:creator>
  <cp:lastModifiedBy>DIEGO ALBERTO URIBE CASTRILLÓN</cp:lastModifiedBy>
  <cp:revision>6</cp:revision>
  <dcterms:created xsi:type="dcterms:W3CDTF">2016-02-23T13:14:39Z</dcterms:created>
  <dcterms:modified xsi:type="dcterms:W3CDTF">2021-01-25T15:27:08Z</dcterms:modified>
</cp:coreProperties>
</file>